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0" r:id="rId1"/>
  </p:sldMasterIdLst>
  <p:sldIdLst>
    <p:sldId id="278" r:id="rId2"/>
    <p:sldId id="289" r:id="rId3"/>
    <p:sldId id="279" r:id="rId4"/>
    <p:sldId id="288" r:id="rId5"/>
    <p:sldId id="281" r:id="rId6"/>
    <p:sldId id="282" r:id="rId7"/>
    <p:sldId id="287" r:id="rId8"/>
    <p:sldId id="290" r:id="rId9"/>
    <p:sldId id="291" r:id="rId10"/>
    <p:sldId id="266" r:id="rId11"/>
    <p:sldId id="259" r:id="rId12"/>
    <p:sldId id="261" r:id="rId13"/>
    <p:sldId id="262" r:id="rId14"/>
    <p:sldId id="260" r:id="rId15"/>
    <p:sldId id="264" r:id="rId16"/>
    <p:sldId id="265" r:id="rId17"/>
    <p:sldId id="268" r:id="rId18"/>
    <p:sldId id="271" r:id="rId19"/>
    <p:sldId id="269" r:id="rId20"/>
    <p:sldId id="270" r:id="rId21"/>
    <p:sldId id="272" r:id="rId22"/>
    <p:sldId id="274" r:id="rId23"/>
    <p:sldId id="294" r:id="rId24"/>
    <p:sldId id="275" r:id="rId25"/>
    <p:sldId id="276" r:id="rId26"/>
    <p:sldId id="292" r:id="rId27"/>
    <p:sldId id="277" r:id="rId28"/>
    <p:sldId id="280" r:id="rId29"/>
    <p:sldId id="295" r:id="rId30"/>
    <p:sldId id="293" r:id="rId31"/>
    <p:sldId id="296" r:id="rId32"/>
    <p:sldId id="286" r:id="rId33"/>
  </p:sldIdLst>
  <p:sldSz cx="12192000" cy="6858000"/>
  <p:notesSz cx="6858000" cy="9144000"/>
  <p:defaultTextStyle>
    <a:defPPr>
      <a:defRPr lang="en-US"/>
    </a:defPPr>
    <a:lvl1pPr marL="0" algn="l" defTabSz="4571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41" algn="l" defTabSz="4571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80" algn="l" defTabSz="4571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20" algn="l" defTabSz="4571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561" algn="l" defTabSz="4571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702" algn="l" defTabSz="4571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841" algn="l" defTabSz="4571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983" algn="l" defTabSz="4571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123" algn="l" defTabSz="4571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660658"/>
    <a:srgbClr val="00FF00"/>
    <a:srgbClr val="0000FF"/>
    <a:srgbClr val="FF0000"/>
    <a:srgbClr val="D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53D-C4E6-413D-868A-41F64F204C7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95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53D-C4E6-413D-868A-41F64F204C7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18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53D-C4E6-413D-868A-41F64F204C7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52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53D-C4E6-413D-868A-41F64F204C7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48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53D-C4E6-413D-868A-41F64F204C7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0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53D-C4E6-413D-868A-41F64F204C7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697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53D-C4E6-413D-868A-41F64F204C7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51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53D-C4E6-413D-868A-41F64F204C7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04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53D-C4E6-413D-868A-41F64F204C7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84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53D-C4E6-413D-868A-41F64F204C7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208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53D-C4E6-413D-868A-41F64F204C7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8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7353D-C4E6-413D-868A-41F64F204C7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D543A-6328-45CC-B650-927333EE2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68322" y="181731"/>
            <a:ext cx="530442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n w="0"/>
                <a:solidFill>
                  <a:srgbClr val="66065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Исследование методов внедрения цифровых водяных знаков на основе </a:t>
            </a:r>
            <a:r>
              <a:rPr lang="ru-RU" sz="4400" dirty="0" err="1">
                <a:ln w="0"/>
                <a:solidFill>
                  <a:srgbClr val="66065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вейвлет</a:t>
            </a:r>
            <a:r>
              <a:rPr lang="ru-RU" sz="4400" dirty="0">
                <a:ln w="0"/>
                <a:solidFill>
                  <a:srgbClr val="66065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-преобразований</a:t>
            </a:r>
            <a:endParaRPr lang="ru-RU" sz="4000" dirty="0">
              <a:solidFill>
                <a:srgbClr val="660658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288340"/>
            <a:ext cx="53562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2400" dirty="0">
                <a:solidFill>
                  <a:srgbClr val="660658"/>
                </a:solidFill>
              </a:rPr>
              <a:t>Выполнила</a:t>
            </a:r>
          </a:p>
          <a:p>
            <a:pPr algn="r"/>
            <a:r>
              <a:rPr lang="ru-RU" sz="2400" u="sng" dirty="0" err="1">
                <a:solidFill>
                  <a:srgbClr val="660658"/>
                </a:solidFill>
              </a:rPr>
              <a:t>Шарунцова</a:t>
            </a:r>
            <a:r>
              <a:rPr lang="ru-RU" sz="2400" u="sng" dirty="0">
                <a:solidFill>
                  <a:srgbClr val="660658"/>
                </a:solidFill>
              </a:rPr>
              <a:t> Анна Александровна</a:t>
            </a:r>
          </a:p>
          <a:p>
            <a:pPr algn="r"/>
            <a:r>
              <a:rPr lang="ru-RU" sz="2400" dirty="0">
                <a:solidFill>
                  <a:srgbClr val="660658"/>
                </a:solidFill>
              </a:rPr>
              <a:t>Научный руководитель</a:t>
            </a:r>
          </a:p>
          <a:p>
            <a:pPr algn="r"/>
            <a:r>
              <a:rPr lang="ru-RU" sz="2400" u="sng" dirty="0">
                <a:solidFill>
                  <a:srgbClr val="660658"/>
                </a:solidFill>
              </a:rPr>
              <a:t>Мурин Дмитрий Михайлович</a:t>
            </a:r>
          </a:p>
        </p:txBody>
      </p:sp>
      <p:pic>
        <p:nvPicPr>
          <p:cNvPr id="10244" name="Picture 4" descr="D:\Studies\Диплом\creambee-qrcode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0"/>
            <a:ext cx="6857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25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Studies\Диплом\netcoreapp3.0\big_len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53" y="189000"/>
            <a:ext cx="6480000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54343" y="1973428"/>
            <a:ext cx="4279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660658"/>
                </a:solidFill>
              </a:rPr>
              <a:t>Алгоритм внедрения ЦВЗ И.Р. Ким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AC706-EA2B-47DD-ABBD-24CA3FDFD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53" y="189000"/>
            <a:ext cx="648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88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udies\Диплом\netcoreapp3.0\blue_lena_blac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9000"/>
            <a:ext cx="6480000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54343" y="1973428"/>
            <a:ext cx="4279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660658"/>
                </a:solidFill>
              </a:rPr>
              <a:t>Синяя компонента изображения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B013C-CF7A-47F7-881B-B976E521EF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9000"/>
            <a:ext cx="648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19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Studies\Диплом\netcoreapp3.0\lena_wavelet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9000"/>
            <a:ext cx="6480000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54343" y="2705725"/>
            <a:ext cx="4279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660658"/>
                </a:solidFill>
              </a:rPr>
              <a:t>1 уровень разложения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5522D-310F-424C-AD38-AEB9324518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9000"/>
            <a:ext cx="6480000" cy="6480000"/>
          </a:xfrm>
          <a:prstGeom prst="rect">
            <a:avLst/>
          </a:prstGeom>
        </p:spPr>
      </p:pic>
      <p:graphicFrame>
        <p:nvGraphicFramePr>
          <p:cNvPr id="7" name="Таблица 3">
            <a:extLst>
              <a:ext uri="{FF2B5EF4-FFF2-40B4-BE49-F238E27FC236}">
                <a16:creationId xmlns:a16="http://schemas.microsoft.com/office/drawing/2014/main" id="{354DE2E8-E453-4D0A-99EF-74C0CDE8D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233356"/>
              </p:ext>
            </p:extLst>
          </p:nvPr>
        </p:nvGraphicFramePr>
        <p:xfrm>
          <a:off x="304800" y="191068"/>
          <a:ext cx="6484550" cy="647793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810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1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2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626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LL3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HL3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HL2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bg1"/>
                          </a:solidFill>
                        </a:rPr>
                        <a:t>HL1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26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LH3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HH3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8465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LH2</a:t>
                      </a:r>
                      <a:endParaRPr lang="ru-RU" sz="3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HH2</a:t>
                      </a:r>
                      <a:endParaRPr lang="ru-RU" sz="3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6931">
                <a:tc gridSpan="3"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bg1"/>
                          </a:solidFill>
                        </a:rPr>
                        <a:t>LH1</a:t>
                      </a:r>
                      <a:endParaRPr lang="ru-RU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bg1"/>
                          </a:solidFill>
                        </a:rPr>
                        <a:t>HH1</a:t>
                      </a:r>
                      <a:endParaRPr lang="ru-RU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25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Studies\Диплом\netcoreapp3.0\lena_wavelet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9000"/>
            <a:ext cx="6480000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54343" y="2705725"/>
            <a:ext cx="4279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660658"/>
                </a:solidFill>
              </a:rPr>
              <a:t>2 уровень разложения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2AF16-69FA-4870-8D6B-8302C77B56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9000"/>
            <a:ext cx="6480000" cy="6480000"/>
          </a:xfrm>
          <a:prstGeom prst="rect">
            <a:avLst/>
          </a:prstGeom>
        </p:spPr>
      </p:pic>
      <p:graphicFrame>
        <p:nvGraphicFramePr>
          <p:cNvPr id="7" name="Таблица 3">
            <a:extLst>
              <a:ext uri="{FF2B5EF4-FFF2-40B4-BE49-F238E27FC236}">
                <a16:creationId xmlns:a16="http://schemas.microsoft.com/office/drawing/2014/main" id="{B4C133E4-80CE-480D-958D-95DED8385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349599"/>
              </p:ext>
            </p:extLst>
          </p:nvPr>
        </p:nvGraphicFramePr>
        <p:xfrm>
          <a:off x="300250" y="191068"/>
          <a:ext cx="6484550" cy="647793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810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1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2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626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LL3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HL3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HL2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bg1"/>
                          </a:solidFill>
                        </a:rPr>
                        <a:t>HL1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26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LH3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HH3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8465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LH2</a:t>
                      </a:r>
                      <a:endParaRPr lang="ru-RU" sz="3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HH2</a:t>
                      </a:r>
                      <a:endParaRPr lang="ru-RU" sz="3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6931">
                <a:tc gridSpan="3"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bg1"/>
                          </a:solidFill>
                        </a:rPr>
                        <a:t>LH1</a:t>
                      </a:r>
                      <a:endParaRPr lang="ru-RU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bg1"/>
                          </a:solidFill>
                        </a:rPr>
                        <a:t>HH1</a:t>
                      </a:r>
                      <a:endParaRPr lang="ru-RU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048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9000"/>
            <a:ext cx="6480000" cy="6480000"/>
          </a:xfrm>
        </p:spPr>
      </p:pic>
      <p:sp>
        <p:nvSpPr>
          <p:cNvPr id="5" name="TextBox 4"/>
          <p:cNvSpPr txBox="1"/>
          <p:nvPr/>
        </p:nvSpPr>
        <p:spPr>
          <a:xfrm>
            <a:off x="7354343" y="2705725"/>
            <a:ext cx="4279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660658"/>
                </a:solidFill>
              </a:rPr>
              <a:t>3 уровень разложения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20B02-AD73-4FE4-8842-13620BEC07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9000"/>
            <a:ext cx="6480000" cy="6480000"/>
          </a:xfrm>
          <a:prstGeom prst="rect">
            <a:avLst/>
          </a:prstGeom>
        </p:spPr>
      </p:pic>
      <p:graphicFrame>
        <p:nvGraphicFramePr>
          <p:cNvPr id="7" name="Таблица 5">
            <a:extLst>
              <a:ext uri="{FF2B5EF4-FFF2-40B4-BE49-F238E27FC236}">
                <a16:creationId xmlns:a16="http://schemas.microsoft.com/office/drawing/2014/main" id="{CB138F80-F4BE-44F6-8CB4-CE30833C1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038700"/>
              </p:ext>
            </p:extLst>
          </p:nvPr>
        </p:nvGraphicFramePr>
        <p:xfrm>
          <a:off x="304800" y="189000"/>
          <a:ext cx="6480000" cy="646903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8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513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LL3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HL3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HL2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bg1"/>
                          </a:solidFill>
                        </a:rPr>
                        <a:t>HL1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13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LH3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HH3</a:t>
                      </a:r>
                      <a:endParaRPr lang="ru-RU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6257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LH2</a:t>
                      </a:r>
                      <a:endParaRPr lang="ru-RU" sz="3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HH2</a:t>
                      </a:r>
                      <a:endParaRPr lang="ru-RU" sz="3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515">
                <a:tc gridSpan="3"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bg1"/>
                          </a:solidFill>
                        </a:rPr>
                        <a:t>LH1</a:t>
                      </a:r>
                      <a:endParaRPr lang="ru-RU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bg1"/>
                          </a:solidFill>
                        </a:rPr>
                        <a:t>HH1</a:t>
                      </a:r>
                      <a:endParaRPr lang="ru-RU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398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28746" y="2227019"/>
            <a:ext cx="4657297" cy="1384982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2800" b="1" dirty="0"/>
              <a:t>[</a:t>
            </a:r>
            <a:r>
              <a:rPr lang="en-US" sz="2800" dirty="0"/>
              <a:t>0, 0, 0, 0, 0, 0, 0, 0, 1, 1, 1, 1, 0, 0, 1, 0, 1, 0, 0, 0, 0, 1, 1, 0, 1, …</a:t>
            </a:r>
            <a:r>
              <a:rPr lang="en-US" sz="2800" b="1" dirty="0"/>
              <a:t>]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597560" y="442076"/>
            <a:ext cx="4996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660658"/>
                </a:solidFill>
              </a:rPr>
              <a:t>Преобразование </a:t>
            </a:r>
            <a:r>
              <a:rPr lang="en-US" sz="4800" dirty="0">
                <a:solidFill>
                  <a:srgbClr val="660658"/>
                </a:solidFill>
              </a:rPr>
              <a:t>QR</a:t>
            </a:r>
            <a:r>
              <a:rPr lang="ru-RU" sz="4800" dirty="0">
                <a:solidFill>
                  <a:srgbClr val="660658"/>
                </a:solidFill>
              </a:rPr>
              <a:t>-кода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12906" y="4167276"/>
            <a:ext cx="4657297" cy="1384982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2800" b="1" dirty="0"/>
              <a:t>[</a:t>
            </a:r>
            <a:r>
              <a:rPr lang="en-US" sz="2800" dirty="0"/>
              <a:t>-1, -1, -1, -1, -1, -1, -1, -1, 1, 1, 1, 1, -1, -1, 1, -1, 1, -1, -1, -1, -1, 1, 1, -1, 1, …</a:t>
            </a:r>
            <a:r>
              <a:rPr lang="en-US" sz="2800" b="1" dirty="0"/>
              <a:t>]</a:t>
            </a:r>
            <a:endParaRPr lang="ru-RU" sz="2800" b="1" dirty="0"/>
          </a:p>
        </p:txBody>
      </p:sp>
      <p:cxnSp>
        <p:nvCxnSpPr>
          <p:cNvPr id="6" name="Прямая со стрелкой 5"/>
          <p:cNvCxnSpPr>
            <a:stCxn id="2" idx="2"/>
          </p:cNvCxnSpPr>
          <p:nvPr/>
        </p:nvCxnSpPr>
        <p:spPr>
          <a:xfrm flipH="1">
            <a:off x="8857394" y="3612001"/>
            <a:ext cx="1" cy="455032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2" descr="D:\Studies\Диплом\79108167504b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29" y="2334235"/>
            <a:ext cx="3010564" cy="301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981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4888" y="442076"/>
            <a:ext cx="5942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660658"/>
                </a:solidFill>
              </a:rPr>
              <a:t>Вычисление порогов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158164"/>
              </p:ext>
            </p:extLst>
          </p:nvPr>
        </p:nvGraphicFramePr>
        <p:xfrm>
          <a:off x="1131555" y="1992574"/>
          <a:ext cx="4095538" cy="373400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511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7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6276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LL3</a:t>
                      </a:r>
                      <a:endParaRPr lang="ru-RU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HL3</a:t>
                      </a:r>
                      <a:endParaRPr lang="ru-RU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HL2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HL1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76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LH3</a:t>
                      </a:r>
                      <a:endParaRPr lang="ru-RU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HH3</a:t>
                      </a:r>
                      <a:endParaRPr lang="ru-RU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715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LH2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HH2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300">
                <a:tc gridSpan="3"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LH1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HH1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518484" y="2183641"/>
                <a:ext cx="635506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𝑀𝑎𝑥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𝑀𝑎𝑥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𝐻𝐿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𝐿𝐻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𝐻𝐻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400" b="0" i="0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400" b="0" i="0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i</m:t>
                      </m:r>
                      <m:r>
                        <a:rPr lang="en-US" sz="2400" b="0" i="0" smtClean="0">
                          <a:latin typeface="Cambria Math"/>
                        </a:rPr>
                        <m:t>=1,2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𝑀𝑎𝑥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𝑀𝑎𝑥</m:t>
                      </m:r>
                      <m:r>
                        <a:rPr lang="en-US" sz="2400" i="1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𝐻𝐿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𝐿𝐻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𝐻𝐻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𝐿𝐿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40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400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i</m:t>
                      </m:r>
                      <m:r>
                        <a:rPr lang="en-US" sz="2400">
                          <a:latin typeface="Cambria Math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484" y="2183641"/>
                <a:ext cx="6355067" cy="1938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649692" y="4216824"/>
                <a:ext cx="4572000" cy="816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4400" b="0" i="0" smtClean="0">
                                          <a:latin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0" i="1" smtClean="0">
                                          <a:latin typeface="Cambria Math"/>
                                        </a:rPr>
                                        <m:t>𝑀𝑎𝑥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sz="4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4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692" y="4216824"/>
                <a:ext cx="4572000" cy="8163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C288B9-336E-4BA2-9CCA-629077EEA16B}"/>
                  </a:ext>
                </a:extLst>
              </p:cNvPr>
              <p:cNvSpPr txBox="1"/>
              <p:nvPr/>
            </p:nvSpPr>
            <p:spPr>
              <a:xfrm>
                <a:off x="6096000" y="5388497"/>
                <a:ext cx="6288506" cy="1285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𝐻𝐿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𝐿𝐻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𝐻𝐻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𝐿𝐿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матрицы коэффициентов детализации (горизонтальных, вертикальных, диагональных) и аппроксимации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𝑖</m:t>
                    </m:r>
                  </m:oMath>
                </a14:m>
                <a:r>
                  <a:rPr lang="ru-RU" dirty="0"/>
                  <a:t> – уровень разложения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C288B9-336E-4BA2-9CCA-629077EEA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388497"/>
                <a:ext cx="6288506" cy="1285545"/>
              </a:xfrm>
              <a:prstGeom prst="rect">
                <a:avLst/>
              </a:prstGeom>
              <a:blipFill>
                <a:blip r:embed="rId4"/>
                <a:stretch>
                  <a:fillRect t="-1422" b="-66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32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4970" y="251007"/>
            <a:ext cx="8462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660658"/>
                </a:solidFill>
              </a:rPr>
              <a:t>Встраивание битов </a:t>
            </a:r>
            <a:r>
              <a:rPr lang="en-US" sz="4800" dirty="0">
                <a:solidFill>
                  <a:srgbClr val="660658"/>
                </a:solidFill>
              </a:rPr>
              <a:t>QR-</a:t>
            </a:r>
            <a:r>
              <a:rPr lang="ru-RU" sz="4800" dirty="0">
                <a:solidFill>
                  <a:srgbClr val="660658"/>
                </a:solidFill>
              </a:rPr>
              <a:t>кода в коэффициенты разложения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25229"/>
              </p:ext>
            </p:extLst>
          </p:nvPr>
        </p:nvGraphicFramePr>
        <p:xfrm>
          <a:off x="1131555" y="1992574"/>
          <a:ext cx="4095538" cy="373400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511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7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6276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LL3</a:t>
                      </a:r>
                      <a:endParaRPr lang="ru-RU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HL3</a:t>
                      </a:r>
                      <a:endParaRPr lang="ru-RU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HL2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HL1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76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LH3</a:t>
                      </a:r>
                      <a:endParaRPr lang="ru-RU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HH3</a:t>
                      </a:r>
                      <a:endParaRPr lang="ru-RU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715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LH2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HH2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300">
                <a:tc gridSpan="3"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LH1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HH1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465084" y="3374301"/>
                <a:ext cx="44082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𝑣</m:t>
                        </m:r>
                        <m:r>
                          <a:rPr lang="en-US" sz="3600" b="0" i="1" smtClea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3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600" b="0" i="0" smtClean="0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l-GR" sz="3600" b="0" i="1" smtClean="0">
                        <a:latin typeface="Cambria Math"/>
                        <a:ea typeface="Cambria Math"/>
                      </a:rPr>
                      <m:t>α</m:t>
                    </m:r>
                    <m:sSub>
                      <m:sSubPr>
                        <m:ctrlPr>
                          <a:rPr lang="ru-RU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36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ru-RU" sz="36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084" y="3374301"/>
                <a:ext cx="4408227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660109" y="2445093"/>
                <a:ext cx="37804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3200" dirty="0"/>
                  <a:t>Для всех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36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200" dirty="0"/>
                  <a:t> </a:t>
                </a:r>
                <a:r>
                  <a:rPr lang="en-US" sz="3200" dirty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ru-RU" sz="3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09" y="2445093"/>
                <a:ext cx="3780430" cy="646331"/>
              </a:xfrm>
              <a:prstGeom prst="rect">
                <a:avLst/>
              </a:prstGeom>
              <a:blipFill>
                <a:blip r:embed="rId3"/>
                <a:stretch>
                  <a:fillRect t="-4717" b="-283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846790-472E-4BFA-BBDC-6C148A3C814E}"/>
                  </a:ext>
                </a:extLst>
              </p:cNvPr>
              <p:cNvSpPr txBox="1"/>
              <p:nvPr/>
            </p:nvSpPr>
            <p:spPr>
              <a:xfrm>
                <a:off x="6861352" y="4586386"/>
                <a:ext cx="4868779" cy="1587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измененный коэффициент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исходный коэффициент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бит ЦВЗ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/>
                        <a:ea typeface="Cambria Math"/>
                      </a:rPr>
                      <m:t>α</m:t>
                    </m:r>
                  </m:oMath>
                </a14:m>
                <a:r>
                  <a:rPr lang="ru-RU" dirty="0"/>
                  <a:t> – константа (= 0,1; 0,2; 0,4 для 3, 2 и 1 уровней разложения)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846790-472E-4BFA-BBDC-6C148A3C8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352" y="4586386"/>
                <a:ext cx="4868779" cy="1587358"/>
              </a:xfrm>
              <a:prstGeom prst="rect">
                <a:avLst/>
              </a:prstGeom>
              <a:blipFill>
                <a:blip r:embed="rId4"/>
                <a:stretch>
                  <a:fillRect l="-1253" t="-1149" b="-5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0127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06143"/>
              </p:ext>
            </p:extLst>
          </p:nvPr>
        </p:nvGraphicFramePr>
        <p:xfrm>
          <a:off x="754184" y="552808"/>
          <a:ext cx="3005017" cy="28092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75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25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3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LL3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HL3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HL2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HL1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LH3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HH3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52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LH2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HH2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5047">
                <a:tc gridSpan="3"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LH1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HH1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375963"/>
              </p:ext>
            </p:extLst>
          </p:nvPr>
        </p:nvGraphicFramePr>
        <p:xfrm>
          <a:off x="4491612" y="566054"/>
          <a:ext cx="3055818" cy="280126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763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7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460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LL2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HL2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HL1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51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LH2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HH2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1101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LH1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HH1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052433"/>
              </p:ext>
            </p:extLst>
          </p:nvPr>
        </p:nvGraphicFramePr>
        <p:xfrm>
          <a:off x="4524828" y="3830040"/>
          <a:ext cx="3055258" cy="280126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527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7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0159">
                <a:tc>
                  <a:txBody>
                    <a:bodyPr/>
                    <a:lstStyle/>
                    <a:p>
                      <a:pPr marL="0" marR="0" indent="0" algn="ctr" defTabSz="914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HL1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HL1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1101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LH1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HH1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2" descr="D:\Studies\Диплом\netcoreapp3.0\big_len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73" y="3830040"/>
            <a:ext cx="2699655" cy="26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Прямая со стрелкой 7"/>
          <p:cNvCxnSpPr/>
          <p:nvPr/>
        </p:nvCxnSpPr>
        <p:spPr>
          <a:xfrm>
            <a:off x="3860800" y="1988457"/>
            <a:ext cx="464457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3897085" y="5172610"/>
            <a:ext cx="428172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6008913" y="3389086"/>
            <a:ext cx="0" cy="35560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30114" y="2327257"/>
            <a:ext cx="4279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660658"/>
                </a:solidFill>
              </a:rPr>
              <a:t>Обратное преобразование Хаара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26BC4-3748-4253-80A9-EA25909DB6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28" y="3830040"/>
            <a:ext cx="27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3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4970" y="251007"/>
            <a:ext cx="8462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660658"/>
                </a:solidFill>
              </a:rPr>
              <a:t>Восстановление изображения со встроенным ЦВЗ</a:t>
            </a:r>
          </a:p>
        </p:txBody>
      </p:sp>
      <p:pic>
        <p:nvPicPr>
          <p:cNvPr id="3" name="Picture 2" descr="D:\Studies\Диплом\netcoreapp3.0\big_len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2" y="1820667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Studies\Диплом\netcoreapp3.0\big_len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0" y="1820667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FD47BA-8BB7-435C-8522-EF0D13CC65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2" y="1820667"/>
            <a:ext cx="4680000" cy="46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86D73F-D1DA-4D0A-81E7-B2714812CD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850" y="1820667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46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62E2DC-0D23-43F7-952A-BC5140A767D6}"/>
              </a:ext>
            </a:extLst>
          </p:cNvPr>
          <p:cNvSpPr txBox="1"/>
          <p:nvPr/>
        </p:nvSpPr>
        <p:spPr>
          <a:xfrm>
            <a:off x="1346579" y="670769"/>
            <a:ext cx="9498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660658"/>
                </a:solidFill>
              </a:rPr>
              <a:t>Стеганография</a:t>
            </a:r>
            <a:endParaRPr lang="ru-RU" sz="4800" dirty="0">
              <a:solidFill>
                <a:srgbClr val="66065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08ACC6-FD8A-4273-9788-D06008CF5AAB}"/>
              </a:ext>
            </a:extLst>
          </p:cNvPr>
          <p:cNvSpPr txBox="1"/>
          <p:nvPr/>
        </p:nvSpPr>
        <p:spPr>
          <a:xfrm>
            <a:off x="1692442" y="3167390"/>
            <a:ext cx="2815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Классическая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4DFCD-AD06-4EBE-AE74-5D13C8D35B72}"/>
              </a:ext>
            </a:extLst>
          </p:cNvPr>
          <p:cNvSpPr txBox="1"/>
          <p:nvPr/>
        </p:nvSpPr>
        <p:spPr>
          <a:xfrm>
            <a:off x="5091363" y="3167390"/>
            <a:ext cx="2815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Компьютерная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D63EE-B519-4639-97C8-85786A31291D}"/>
              </a:ext>
            </a:extLst>
          </p:cNvPr>
          <p:cNvSpPr txBox="1"/>
          <p:nvPr/>
        </p:nvSpPr>
        <p:spPr>
          <a:xfrm>
            <a:off x="8987589" y="3150132"/>
            <a:ext cx="2815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Цифровая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C868BC-3580-42C8-BCB5-C842AFA4B4F1}"/>
              </a:ext>
            </a:extLst>
          </p:cNvPr>
          <p:cNvCxnSpPr/>
          <p:nvPr/>
        </p:nvCxnSpPr>
        <p:spPr>
          <a:xfrm flipH="1">
            <a:off x="3104147" y="1594099"/>
            <a:ext cx="1900990" cy="144588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DDDDD9-89B4-4AA8-8DC9-823294AD05CB}"/>
              </a:ext>
            </a:extLst>
          </p:cNvPr>
          <p:cNvCxnSpPr/>
          <p:nvPr/>
        </p:nvCxnSpPr>
        <p:spPr>
          <a:xfrm>
            <a:off x="6240379" y="1594099"/>
            <a:ext cx="0" cy="1556033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A2F373-C525-4BFB-A68C-507EAC87B1C1}"/>
              </a:ext>
            </a:extLst>
          </p:cNvPr>
          <p:cNvCxnSpPr/>
          <p:nvPr/>
        </p:nvCxnSpPr>
        <p:spPr>
          <a:xfrm>
            <a:off x="7772400" y="1594099"/>
            <a:ext cx="2101516" cy="144588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CAB0F1C-81A5-46FF-A23C-C455B93CA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79" y="4109285"/>
            <a:ext cx="2809875" cy="1543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02BB13-2529-4E3B-9244-98354E23E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577" y="4203533"/>
            <a:ext cx="3972176" cy="1221346"/>
          </a:xfrm>
          <a:prstGeom prst="rect">
            <a:avLst/>
          </a:prstGeom>
        </p:spPr>
      </p:pic>
      <p:pic>
        <p:nvPicPr>
          <p:cNvPr id="1026" name="Picture 2" descr="Картинки по запросу цифровая стеганография">
            <a:extLst>
              <a:ext uri="{FF2B5EF4-FFF2-40B4-BE49-F238E27FC236}">
                <a16:creationId xmlns:a16="http://schemas.microsoft.com/office/drawing/2014/main" id="{37681C10-1DCC-4992-AF48-4F4A3983F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26" y="4109285"/>
            <a:ext cx="2753980" cy="138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63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6579" y="251007"/>
            <a:ext cx="94988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660658"/>
                </a:solidFill>
              </a:rPr>
              <a:t>Восстановление ЦВЗ с помощью исходного изображения</a:t>
            </a:r>
          </a:p>
        </p:txBody>
      </p:sp>
      <p:pic>
        <p:nvPicPr>
          <p:cNvPr id="6146" name="Picture 2" descr="D:\Studies\Диплом\79108167504b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979" y="2531796"/>
            <a:ext cx="3353328" cy="335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Studies\Диплом\79108167504b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729" y="2531796"/>
            <a:ext cx="3353328" cy="335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682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443" y="537029"/>
            <a:ext cx="361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Компонента </a:t>
            </a:r>
            <a:r>
              <a:rPr lang="en-US" sz="3600" b="1" dirty="0">
                <a:solidFill>
                  <a:srgbClr val="0070C0"/>
                </a:solidFill>
              </a:rPr>
              <a:t>blue </a:t>
            </a:r>
            <a:endParaRPr lang="ru-RU" sz="32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18929" y="536676"/>
            <a:ext cx="361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Компонента </a:t>
            </a:r>
            <a:r>
              <a:rPr lang="en-US" sz="3600" b="1" dirty="0">
                <a:solidFill>
                  <a:srgbClr val="00B050"/>
                </a:solidFill>
              </a:rPr>
              <a:t>green</a:t>
            </a:r>
            <a:endParaRPr lang="ru-RU" sz="32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7198" y="537028"/>
            <a:ext cx="361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Компонента </a:t>
            </a:r>
            <a:r>
              <a:rPr lang="en-US" sz="3600" b="1" dirty="0">
                <a:solidFill>
                  <a:srgbClr val="FF0000"/>
                </a:solidFill>
              </a:rPr>
              <a:t>red</a:t>
            </a:r>
            <a:endParaRPr lang="ru-RU" sz="3200" b="1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633A2A-87E8-47F3-AEAE-22B72EC00F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5" y="1620253"/>
            <a:ext cx="3564000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9B252B-2DA6-4A4B-9D29-7B4D526BCC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69" y="1620253"/>
            <a:ext cx="3564000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748FFF-594E-4EE6-BE98-A1B953B63E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143" y="1620253"/>
            <a:ext cx="3564000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8926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D:\Studies\Диплом\blaсk_c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1" y="1117601"/>
            <a:ext cx="5360989" cy="536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Studies\Диплом\79108167504bi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5172"/>
          <a:stretch/>
        </p:blipFill>
        <p:spPr bwMode="auto">
          <a:xfrm>
            <a:off x="7303522" y="3214160"/>
            <a:ext cx="3353328" cy="116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3522" y="1917700"/>
            <a:ext cx="3478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Восстановленный </a:t>
            </a:r>
            <a:r>
              <a:rPr lang="en-US" sz="3200" dirty="0"/>
              <a:t>QR-</a:t>
            </a:r>
            <a:r>
              <a:rPr lang="ru-RU" sz="3200" dirty="0"/>
              <a:t>код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9D73A-3CC5-4C72-8E07-A66F801637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1" y="1117601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82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31F715-4A15-4A24-8B72-E9CCDA025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00" y="1117601"/>
            <a:ext cx="4680000" cy="46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CF353A-CBB7-4FBD-A086-AB0DC3488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67" y="2698052"/>
            <a:ext cx="1800000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AF6F5A-16A0-4148-8195-D6F93B8C6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67" y="604558"/>
            <a:ext cx="1800000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48504E-0722-4BB8-84EC-A19AB8F45B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67" y="4791547"/>
            <a:ext cx="1800000" cy="1800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2131D4-0E69-4098-80B9-45BAA2A607E7}"/>
              </a:ext>
            </a:extLst>
          </p:cNvPr>
          <p:cNvCxnSpPr/>
          <p:nvPr/>
        </p:nvCxnSpPr>
        <p:spPr>
          <a:xfrm flipV="1">
            <a:off x="5686926" y="1532021"/>
            <a:ext cx="2109537" cy="110690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4F6469-63A2-41B1-AFA6-5553000886AC}"/>
              </a:ext>
            </a:extLst>
          </p:cNvPr>
          <p:cNvCxnSpPr/>
          <p:nvPr/>
        </p:nvCxnSpPr>
        <p:spPr>
          <a:xfrm>
            <a:off x="5735053" y="3429000"/>
            <a:ext cx="228600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D0D2F1-DB31-4EA4-98ED-BBC3C23F2402}"/>
              </a:ext>
            </a:extLst>
          </p:cNvPr>
          <p:cNvCxnSpPr/>
          <p:nvPr/>
        </p:nvCxnSpPr>
        <p:spPr>
          <a:xfrm>
            <a:off x="5743074" y="4267200"/>
            <a:ext cx="2109537" cy="124326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946538-27FC-458D-873A-0841F4CB6737}"/>
              </a:ext>
            </a:extLst>
          </p:cNvPr>
          <p:cNvSpPr txBox="1"/>
          <p:nvPr/>
        </p:nvSpPr>
        <p:spPr>
          <a:xfrm>
            <a:off x="10395284" y="3259498"/>
            <a:ext cx="13796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110x110 </a:t>
            </a:r>
            <a:r>
              <a:rPr lang="ru-RU" dirty="0"/>
              <a:t>пикселей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A25F60-9719-4520-AD6F-1AB5DE3E7136}"/>
              </a:ext>
            </a:extLst>
          </p:cNvPr>
          <p:cNvSpPr txBox="1"/>
          <p:nvPr/>
        </p:nvSpPr>
        <p:spPr>
          <a:xfrm>
            <a:off x="10395283" y="1193467"/>
            <a:ext cx="13796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30x30 </a:t>
            </a:r>
            <a:r>
              <a:rPr lang="ru-RU" dirty="0"/>
              <a:t>пикселей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7B608B-12DD-4C3D-A237-036A80F264D2}"/>
              </a:ext>
            </a:extLst>
          </p:cNvPr>
          <p:cNvSpPr txBox="1"/>
          <p:nvPr/>
        </p:nvSpPr>
        <p:spPr>
          <a:xfrm>
            <a:off x="10395282" y="5459047"/>
            <a:ext cx="13796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26x26 </a:t>
            </a:r>
            <a:r>
              <a:rPr lang="ru-RU" dirty="0"/>
              <a:t>пикселей</a:t>
            </a:r>
          </a:p>
        </p:txBody>
      </p:sp>
    </p:spTree>
    <p:extLst>
      <p:ext uri="{BB962C8B-B14F-4D97-AF65-F5344CB8AC3E}">
        <p14:creationId xmlns:p14="http://schemas.microsoft.com/office/powerpoint/2010/main" val="4198153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4970" y="164405"/>
            <a:ext cx="84620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660658"/>
                </a:solidFill>
              </a:rPr>
              <a:t>Оптимизация 1. </a:t>
            </a:r>
          </a:p>
          <a:p>
            <a:pPr algn="ctr"/>
            <a:r>
              <a:rPr lang="ru-RU" sz="3600" dirty="0">
                <a:solidFill>
                  <a:srgbClr val="660658"/>
                </a:solidFill>
              </a:rPr>
              <a:t>Встраивание ЦВЗ в несколько компонент</a:t>
            </a:r>
          </a:p>
        </p:txBody>
      </p:sp>
      <p:pic>
        <p:nvPicPr>
          <p:cNvPr id="3" name="Picture 2" descr="D:\Studies\Диплом\79108167504b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288" y="1524000"/>
            <a:ext cx="1935424" cy="193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" idx="2"/>
          </p:cNvCxnSpPr>
          <p:nvPr/>
        </p:nvCxnSpPr>
        <p:spPr>
          <a:xfrm>
            <a:off x="6096000" y="3459424"/>
            <a:ext cx="0" cy="909376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 flipH="1">
            <a:off x="4013200" y="3411136"/>
            <a:ext cx="1270000" cy="957664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6870700" y="3435280"/>
            <a:ext cx="1193800" cy="933520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5196000" y="4583000"/>
            <a:ext cx="1800000" cy="180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668700" y="4583000"/>
            <a:ext cx="1800000" cy="1800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710600" y="4583000"/>
            <a:ext cx="1800000" cy="18000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246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4970" y="165100"/>
            <a:ext cx="84620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660658"/>
                </a:solidFill>
              </a:rPr>
              <a:t>Оптимизация 2. </a:t>
            </a:r>
          </a:p>
          <a:p>
            <a:pPr algn="ctr"/>
            <a:r>
              <a:rPr lang="ru-RU" sz="3600" dirty="0">
                <a:solidFill>
                  <a:srgbClr val="660658"/>
                </a:solidFill>
              </a:rPr>
              <a:t>Предварительный расчет максимально возможного и оптимального размера ЦВЗ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1469" y="3492500"/>
            <a:ext cx="8462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rgbClr val="660658"/>
                </a:solidFill>
              </a:rPr>
              <a:t>И вывод предупреждения о невозможности встроить ЦВЗ целиком.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337A0-9A9E-4E09-8A2D-8B77A321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164" y="2248081"/>
            <a:ext cx="3971925" cy="742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2496D-CD53-4B93-A7A8-E4901002C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268" y="2248081"/>
            <a:ext cx="3971925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2F9A7-3212-4636-BC3D-8AF1FFD75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667" y="4880908"/>
            <a:ext cx="5496665" cy="114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40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4970" y="228600"/>
            <a:ext cx="8462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660658"/>
                </a:solidFill>
              </a:rPr>
              <a:t>Проверка на робастность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16843" y="1920259"/>
            <a:ext cx="271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Робастен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380705" y="1919497"/>
            <a:ext cx="271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Не робастен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5098A-464A-4703-B331-419EB532379F}"/>
              </a:ext>
            </a:extLst>
          </p:cNvPr>
          <p:cNvSpPr txBox="1"/>
          <p:nvPr/>
        </p:nvSpPr>
        <p:spPr>
          <a:xfrm>
            <a:off x="2221831" y="2927685"/>
            <a:ext cx="42190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Поворот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Зеркальное отображение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Масштабирование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479F83-EEAE-4D57-B226-147969506664}"/>
              </a:ext>
            </a:extLst>
          </p:cNvPr>
          <p:cNvCxnSpPr/>
          <p:nvPr/>
        </p:nvCxnSpPr>
        <p:spPr>
          <a:xfrm>
            <a:off x="2422358" y="2406316"/>
            <a:ext cx="1556084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6CAFE2-B54A-4849-B3FB-B39FF3247740}"/>
              </a:ext>
            </a:extLst>
          </p:cNvPr>
          <p:cNvCxnSpPr>
            <a:cxnSpLocks/>
          </p:cNvCxnSpPr>
          <p:nvPr/>
        </p:nvCxnSpPr>
        <p:spPr>
          <a:xfrm>
            <a:off x="7676277" y="2505976"/>
            <a:ext cx="2126656" cy="1041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32E4BB-250F-46AC-BDC0-477AE661A421}"/>
              </a:ext>
            </a:extLst>
          </p:cNvPr>
          <p:cNvSpPr txBox="1"/>
          <p:nvPr/>
        </p:nvSpPr>
        <p:spPr>
          <a:xfrm>
            <a:off x="7380705" y="3048001"/>
            <a:ext cx="42190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Сжатие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Цветовые коррекции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6724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4970" y="228600"/>
            <a:ext cx="8462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660658"/>
                </a:solidFill>
              </a:rPr>
              <a:t>Проверка на робастность</a:t>
            </a:r>
          </a:p>
        </p:txBody>
      </p:sp>
      <p:pic>
        <p:nvPicPr>
          <p:cNvPr id="11267" name="Picture 3" descr="D:\Studies\Диплом\netcoreapp3.0\experiments\albinos_Q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970" y="2552533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44345" y="1652222"/>
            <a:ext cx="271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Кадрирование снизу</a:t>
            </a:r>
            <a:endParaRPr lang="ru-RU" dirty="0"/>
          </a:p>
        </p:txBody>
      </p:sp>
      <p:pic>
        <p:nvPicPr>
          <p:cNvPr id="11268" name="Picture 4" descr="D:\Studies\Диплом\netcoreapp3.0\experiments\rama_white_Q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516" y="2552533"/>
            <a:ext cx="2305051" cy="230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29857" y="1656821"/>
            <a:ext cx="36683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Кадрирование по бокам или сверху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2465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316" y="165100"/>
            <a:ext cx="120075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rgbClr val="660658"/>
                </a:solidFill>
              </a:rPr>
              <a:t>Оптимизация 3. Алгоритм восстановления исходной позиции кадрированного изображения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55748-2D1E-4E0A-A010-86DA1C449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168" y="1713129"/>
            <a:ext cx="4680000" cy="468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3ABCAC-DC3C-43A4-9A97-473D1A57C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78" r="24332"/>
          <a:stretch/>
        </p:blipFill>
        <p:spPr>
          <a:xfrm>
            <a:off x="677780" y="1713129"/>
            <a:ext cx="3541294" cy="31880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33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316" y="165100"/>
            <a:ext cx="120075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rgbClr val="660658"/>
                </a:solidFill>
              </a:rPr>
              <a:t>Оптимизация 3. Полученный ЦВЗ из кадрированного изображения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5B6D5-4924-44E5-931F-270019664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597" y="2527693"/>
            <a:ext cx="2794805" cy="27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40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46579" y="670769"/>
            <a:ext cx="9498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660658"/>
                </a:solidFill>
              </a:rPr>
              <a:t>Задачи</a:t>
            </a:r>
            <a:endParaRPr lang="ru-RU" sz="4800" dirty="0">
              <a:solidFill>
                <a:srgbClr val="660658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70857" y="1632072"/>
            <a:ext cx="10740572" cy="499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Blip>
                <a:blip r:embed="rId2"/>
              </a:buBlip>
            </a:pPr>
            <a:r>
              <a:rPr lang="ru-RU" sz="3600" dirty="0"/>
              <a:t> Изучение теории </a:t>
            </a:r>
            <a:r>
              <a:rPr lang="ru-RU" sz="3600" dirty="0" err="1"/>
              <a:t>вейвлет</a:t>
            </a:r>
            <a:r>
              <a:rPr lang="ru-RU" sz="3600" dirty="0"/>
              <a:t>-преобразований</a:t>
            </a:r>
          </a:p>
          <a:p>
            <a:pPr marL="571500" indent="-571500">
              <a:lnSpc>
                <a:spcPct val="150000"/>
              </a:lnSpc>
              <a:buBlip>
                <a:blip r:embed="rId2"/>
              </a:buBlip>
            </a:pPr>
            <a:r>
              <a:rPr lang="ru-RU" sz="3600" dirty="0"/>
              <a:t> Реализация алгоритма внедрения цифрового водяного знака (ЦВЗ) в изображение с помощью </a:t>
            </a:r>
            <a:r>
              <a:rPr lang="ru-RU" sz="3600" dirty="0" err="1"/>
              <a:t>вейвлет</a:t>
            </a:r>
            <a:r>
              <a:rPr lang="ru-RU" sz="3600" dirty="0"/>
              <a:t>-преобразования</a:t>
            </a:r>
          </a:p>
          <a:p>
            <a:pPr marL="571500" indent="-571500">
              <a:lnSpc>
                <a:spcPct val="150000"/>
              </a:lnSpc>
              <a:buBlip>
                <a:blip r:embed="rId2"/>
              </a:buBlip>
            </a:pPr>
            <a:r>
              <a:rPr lang="ru-RU" sz="3600" dirty="0"/>
              <a:t> Анализ алгоритма</a:t>
            </a:r>
          </a:p>
          <a:p>
            <a:pPr marL="571500" indent="-571500">
              <a:lnSpc>
                <a:spcPct val="150000"/>
              </a:lnSpc>
              <a:buBlip>
                <a:blip r:embed="rId2"/>
              </a:buBlip>
            </a:pPr>
            <a:r>
              <a:rPr lang="ru-RU" sz="3600" dirty="0"/>
              <a:t> Оптимизация алгоритма</a:t>
            </a:r>
          </a:p>
        </p:txBody>
      </p:sp>
    </p:spTree>
    <p:extLst>
      <p:ext uri="{BB962C8B-B14F-4D97-AF65-F5344CB8AC3E}">
        <p14:creationId xmlns:p14="http://schemas.microsoft.com/office/powerpoint/2010/main" val="1425130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4970" y="165100"/>
            <a:ext cx="84620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660658"/>
                </a:solidFill>
              </a:rPr>
              <a:t>Оптимизация </a:t>
            </a:r>
            <a:r>
              <a:rPr lang="en-US" sz="4800" dirty="0">
                <a:solidFill>
                  <a:srgbClr val="660658"/>
                </a:solidFill>
              </a:rPr>
              <a:t>4</a:t>
            </a:r>
            <a:r>
              <a:rPr lang="ru-RU" sz="4800" dirty="0">
                <a:solidFill>
                  <a:srgbClr val="660658"/>
                </a:solidFill>
              </a:rPr>
              <a:t>. </a:t>
            </a:r>
          </a:p>
          <a:p>
            <a:pPr algn="ctr"/>
            <a:r>
              <a:rPr lang="ru-RU" sz="3600" dirty="0">
                <a:solidFill>
                  <a:srgbClr val="660658"/>
                </a:solidFill>
              </a:rPr>
              <a:t>Алгоритм определения процента схожести изображений</a:t>
            </a:r>
          </a:p>
        </p:txBody>
      </p:sp>
      <p:pic>
        <p:nvPicPr>
          <p:cNvPr id="3" name="Picture 2" descr="D:\Studies\Диплом\netcoreapp3.0\experiments\rama_black_Q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25" y="2600326"/>
            <a:ext cx="226695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D:\Studies\Диплом\netcoreapp3.0\experiments\rama_Q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369" y="2600324"/>
            <a:ext cx="2266951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06800" y="5232400"/>
            <a:ext cx="445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>
                <a:solidFill>
                  <a:srgbClr val="009900"/>
                </a:solidFill>
              </a:rPr>
              <a:t>Совпадение 77.61</a:t>
            </a:r>
            <a:r>
              <a:rPr lang="ru-RU" sz="3200" dirty="0">
                <a:solidFill>
                  <a:srgbClr val="009900"/>
                </a:solidFill>
              </a:rPr>
              <a:t>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A75F0-8E5E-4EA3-9B36-0AD29FFC4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025" y="2600324"/>
            <a:ext cx="2266950" cy="2266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FBD3D-870B-4D45-8214-18DE3BC38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025" y="2600322"/>
            <a:ext cx="22669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08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4969" y="349584"/>
            <a:ext cx="8462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660658"/>
                </a:solidFill>
              </a:rPr>
              <a:t>Заключение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A9F70-9093-4D31-A121-3857B7D97ADB}"/>
              </a:ext>
            </a:extLst>
          </p:cNvPr>
          <p:cNvSpPr txBox="1"/>
          <p:nvPr/>
        </p:nvSpPr>
        <p:spPr>
          <a:xfrm>
            <a:off x="1183104" y="1421900"/>
            <a:ext cx="982579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/>
              <a:t>Мною был реализован алгоритм И.Р. Ким по внедрению цифрового водяного знака в изображение с помощью вейвлет-преобразований. </a:t>
            </a:r>
          </a:p>
          <a:p>
            <a:endParaRPr lang="ru-RU" sz="2800" dirty="0"/>
          </a:p>
          <a:p>
            <a:pPr algn="just"/>
            <a:r>
              <a:rPr lang="ru-RU" sz="2800" dirty="0"/>
              <a:t>В ходе анализа эффективности работы алгоритма и его устойчивости к различным преобразованиям, было выяснено, что он требует доработки для использования в реальной жизни. В связи с этим были предложены и реализованы некоторые способы оптимизации существующего алгоритма для расширения его функционала.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67790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857999" y="2705725"/>
            <a:ext cx="53044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n w="0"/>
                <a:solidFill>
                  <a:srgbClr val="66065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Спасибо за внимание!</a:t>
            </a:r>
            <a:endParaRPr lang="ru-RU" sz="4000" dirty="0">
              <a:solidFill>
                <a:srgbClr val="660658"/>
              </a:solidFill>
            </a:endParaRPr>
          </a:p>
        </p:txBody>
      </p:sp>
      <p:pic>
        <p:nvPicPr>
          <p:cNvPr id="10244" name="Picture 4" descr="D:\Studies\Диплом\creambee-qrcode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7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068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256E3-140E-4F05-A146-BABA7F8811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" y="2268852"/>
            <a:ext cx="5500093" cy="4011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817BCE-2B96-45A3-A504-5252BE348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982" y="2268852"/>
            <a:ext cx="5465435" cy="4011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375950-8074-48A1-AEC1-DFA79294A271}"/>
              </a:ext>
            </a:extLst>
          </p:cNvPr>
          <p:cNvSpPr txBox="1"/>
          <p:nvPr/>
        </p:nvSpPr>
        <p:spPr>
          <a:xfrm>
            <a:off x="1346579" y="670769"/>
            <a:ext cx="9498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660658"/>
                </a:solidFill>
              </a:rPr>
              <a:t>Защита авторских прав</a:t>
            </a:r>
          </a:p>
        </p:txBody>
      </p:sp>
    </p:spTree>
    <p:extLst>
      <p:ext uri="{BB962C8B-B14F-4D97-AF65-F5344CB8AC3E}">
        <p14:creationId xmlns:p14="http://schemas.microsoft.com/office/powerpoint/2010/main" val="2071222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1144" y="442076"/>
            <a:ext cx="7009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>
                <a:solidFill>
                  <a:srgbClr val="660658"/>
                </a:solidFill>
              </a:rPr>
              <a:t>Вейвлет</a:t>
            </a:r>
            <a:r>
              <a:rPr lang="ru-RU" sz="4800" dirty="0">
                <a:solidFill>
                  <a:srgbClr val="660658"/>
                </a:solidFill>
              </a:rPr>
              <a:t>-преобразования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7B35E-36C5-4235-A1C2-9BEF4A11A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475" y="3933323"/>
            <a:ext cx="3029452" cy="20196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F0B0D-68E9-4121-BC84-210921475533}"/>
              </a:ext>
            </a:extLst>
          </p:cNvPr>
          <p:cNvSpPr txBox="1"/>
          <p:nvPr/>
        </p:nvSpPr>
        <p:spPr>
          <a:xfrm>
            <a:off x="1708484" y="1580147"/>
            <a:ext cx="883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Вейвлет-преобразование (англ. Wavelet transform) — интегральное преобразование, которое представляет собой свертку вейвлет-функции с сигналом. Вейвлет-преобразование переводит сигнал из временного представления в частотно-временное.</a:t>
            </a:r>
          </a:p>
        </p:txBody>
      </p:sp>
    </p:spTree>
    <p:extLst>
      <p:ext uri="{BB962C8B-B14F-4D97-AF65-F5344CB8AC3E}">
        <p14:creationId xmlns:p14="http://schemas.microsoft.com/office/powerpoint/2010/main" val="33529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91144" y="442076"/>
            <a:ext cx="7009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660658"/>
                </a:solidFill>
              </a:rPr>
              <a:t>Преобразование Хаара.</a:t>
            </a:r>
          </a:p>
          <a:p>
            <a:pPr algn="ctr"/>
            <a:r>
              <a:rPr lang="ru-RU" sz="4800" dirty="0">
                <a:solidFill>
                  <a:srgbClr val="660658"/>
                </a:solidFill>
              </a:rPr>
              <a:t>Одномерный сигнал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71474" y="2134644"/>
            <a:ext cx="6642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Входной сигнал </a:t>
            </a:r>
            <a:r>
              <a:rPr lang="en-US" sz="3200" i="1" dirty="0"/>
              <a:t>S</a:t>
            </a:r>
            <a:endParaRPr lang="ru-RU" sz="3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958756" y="2842327"/>
            <a:ext cx="6642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/>
              <a:t>Каждой паре соседних элементов ставятся в соответствие два числа:</a:t>
            </a:r>
            <a:endParaRPr lang="ru-RU" sz="32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86C06E-7392-4ACE-9EEF-5ACB75B0A287}"/>
                  </a:ext>
                </a:extLst>
              </p:cNvPr>
              <p:cNvSpPr txBox="1"/>
              <p:nvPr/>
            </p:nvSpPr>
            <p:spPr>
              <a:xfrm>
                <a:off x="406400" y="4609485"/>
                <a:ext cx="6642100" cy="1391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/>
                          </m:ctrlPr>
                        </m:sSubPr>
                        <m:e>
                          <m:r>
                            <a:rPr lang="ru-RU" sz="2800" i="1"/>
                            <m:t>𝑎</m:t>
                          </m:r>
                        </m:e>
                        <m:sub>
                          <m:r>
                            <a:rPr lang="ru-RU" sz="2800" i="1"/>
                            <m:t>𝑖</m:t>
                          </m:r>
                        </m:sub>
                      </m:sSub>
                      <m:r>
                        <a:rPr lang="ru-RU" sz="2800" i="1"/>
                        <m:t>=</m:t>
                      </m:r>
                      <m:f>
                        <m:fPr>
                          <m:ctrlPr>
                            <a:rPr lang="ru-RU" sz="2800" i="1"/>
                          </m:ctrlPr>
                        </m:fPr>
                        <m:num>
                          <m:sSub>
                            <m:sSubPr>
                              <m:ctrlPr>
                                <a:rPr lang="ru-RU" sz="2800" i="1"/>
                              </m:ctrlPr>
                            </m:sSubPr>
                            <m:e>
                              <m:r>
                                <a:rPr lang="ru-RU" sz="2800" i="1"/>
                                <m:t>𝑆</m:t>
                              </m:r>
                            </m:e>
                            <m:sub>
                              <m:r>
                                <a:rPr lang="ru-RU" sz="2800" i="1"/>
                                <m:t>2</m:t>
                              </m:r>
                              <m:r>
                                <a:rPr lang="ru-RU" sz="2800" i="1"/>
                                <m:t>𝑖</m:t>
                              </m:r>
                            </m:sub>
                          </m:sSub>
                          <m:r>
                            <a:rPr lang="ru-RU" sz="2800" i="1"/>
                            <m:t>+</m:t>
                          </m:r>
                          <m:sSub>
                            <m:sSubPr>
                              <m:ctrlPr>
                                <a:rPr lang="ru-RU" sz="2800" i="1"/>
                              </m:ctrlPr>
                            </m:sSubPr>
                            <m:e>
                              <m:r>
                                <a:rPr lang="ru-RU" sz="2800" i="1"/>
                                <m:t>𝑆</m:t>
                              </m:r>
                            </m:e>
                            <m:sub>
                              <m:r>
                                <a:rPr lang="ru-RU" sz="2800" i="1"/>
                                <m:t>2</m:t>
                              </m:r>
                              <m:r>
                                <a:rPr lang="ru-RU" sz="2800" i="1"/>
                                <m:t>𝑖</m:t>
                              </m:r>
                              <m:r>
                                <a:rPr lang="ru-RU" sz="2800" i="1"/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ru-RU" sz="2800" i="1"/>
                            <m:t>2</m:t>
                          </m:r>
                        </m:den>
                      </m:f>
                    </m:oMath>
                  </m:oMathPara>
                </a14:m>
                <a:endParaRPr lang="ru-RU" sz="3200" dirty="0"/>
              </a:p>
              <a:p>
                <a:r>
                  <a:rPr lang="ru-RU" sz="3200" dirty="0"/>
                  <a:t>		</a:t>
                </a:r>
                <a:r>
                  <a:rPr lang="ru-RU" sz="2800" dirty="0"/>
                  <a:t>коэффициенты аппроксимации</a:t>
                </a:r>
                <a:endParaRPr lang="ru-RU" sz="3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86C06E-7392-4ACE-9EEF-5ACB75B0A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4609485"/>
                <a:ext cx="6642100" cy="1391407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646A08-5D9E-49E0-964A-B114D12A28F6}"/>
                  </a:ext>
                </a:extLst>
              </p:cNvPr>
              <p:cNvSpPr/>
              <p:nvPr/>
            </p:nvSpPr>
            <p:spPr>
              <a:xfrm>
                <a:off x="6279806" y="4609485"/>
                <a:ext cx="5390148" cy="1329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dirty="0"/>
              </a:p>
              <a:p>
                <a:r>
                  <a:rPr lang="ru-RU" sz="2800" dirty="0"/>
                  <a:t>	коэффициенты детализации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646A08-5D9E-49E0-964A-B114D12A2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806" y="4609485"/>
                <a:ext cx="5390148" cy="1329851"/>
              </a:xfrm>
              <a:prstGeom prst="rect">
                <a:avLst/>
              </a:prstGeom>
              <a:blipFill>
                <a:blip r:embed="rId3"/>
                <a:stretch>
                  <a:fillRect b="-12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674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1144" y="442076"/>
            <a:ext cx="7009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660658"/>
                </a:solidFill>
              </a:rPr>
              <a:t>Преобразование Хаара</a:t>
            </a:r>
          </a:p>
        </p:txBody>
      </p:sp>
      <p:pic>
        <p:nvPicPr>
          <p:cNvPr id="26626" name="Picture 2" descr="Картинки по запросу &quot;преобразования хаара&quot;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269" y="2294379"/>
            <a:ext cx="8557510" cy="261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434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1144" y="442076"/>
            <a:ext cx="7009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660658"/>
                </a:solidFill>
              </a:rPr>
              <a:t>Преобразование Хаара. Двумерный сигнал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573315"/>
              </p:ext>
            </p:extLst>
          </p:nvPr>
        </p:nvGraphicFramePr>
        <p:xfrm>
          <a:off x="2403031" y="2943055"/>
          <a:ext cx="2430312" cy="2228269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1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5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8269">
                <a:tc>
                  <a:txBody>
                    <a:bodyPr/>
                    <a:lstStyle/>
                    <a:p>
                      <a:pPr marL="0" marR="0" indent="0" algn="ctr" defTabSz="914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ru-RU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299202"/>
              </p:ext>
            </p:extLst>
          </p:nvPr>
        </p:nvGraphicFramePr>
        <p:xfrm>
          <a:off x="7466762" y="2943055"/>
          <a:ext cx="2462826" cy="2258079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31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6721">
                <a:tc>
                  <a:txBody>
                    <a:bodyPr/>
                    <a:lstStyle/>
                    <a:p>
                      <a:pPr marL="0" marR="0" indent="0" algn="ctr" defTabSz="914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HL1</a:t>
                      </a:r>
                      <a:endParaRPr lang="ru-RU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HL1</a:t>
                      </a:r>
                      <a:endParaRPr lang="ru-RU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1358">
                <a:tc>
                  <a:txBody>
                    <a:bodyPr/>
                    <a:lstStyle/>
                    <a:p>
                      <a:pPr algn="ctr"/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LH1</a:t>
                      </a:r>
                      <a:endParaRPr lang="ru-RU" sz="2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HH1</a:t>
                      </a:r>
                      <a:endParaRPr lang="ru-RU" sz="2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8365D6-B52C-4578-BDE5-BCDD17F17B9B}"/>
              </a:ext>
            </a:extLst>
          </p:cNvPr>
          <p:cNvSpPr txBox="1"/>
          <p:nvPr/>
        </p:nvSpPr>
        <p:spPr>
          <a:xfrm>
            <a:off x="1620253" y="5269832"/>
            <a:ext cx="36656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	коэффициенты </a:t>
            </a:r>
          </a:p>
          <a:p>
            <a:pPr algn="ctr"/>
            <a:r>
              <a:rPr lang="ru-RU" dirty="0"/>
              <a:t>аппроксимации </a:t>
            </a:r>
            <a:r>
              <a:rPr lang="en-US" dirty="0"/>
              <a:t>| </a:t>
            </a:r>
            <a:r>
              <a:rPr lang="ru-RU" dirty="0"/>
              <a:t>детализации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DBB10E-D275-4610-BAB8-4F7A8EE18BD2}"/>
              </a:ext>
            </a:extLst>
          </p:cNvPr>
          <p:cNvCxnSpPr/>
          <p:nvPr/>
        </p:nvCxnSpPr>
        <p:spPr>
          <a:xfrm>
            <a:off x="5285874" y="4057189"/>
            <a:ext cx="18047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DDE724-2F24-410E-9F23-43C899DE2950}"/>
              </a:ext>
            </a:extLst>
          </p:cNvPr>
          <p:cNvSpPr txBox="1"/>
          <p:nvPr/>
        </p:nvSpPr>
        <p:spPr>
          <a:xfrm>
            <a:off x="6103183" y="2279503"/>
            <a:ext cx="21175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коэффициенты аппроксимации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1EDAD2-8164-4EBE-9CB1-1500D8878224}"/>
              </a:ext>
            </a:extLst>
          </p:cNvPr>
          <p:cNvSpPr txBox="1"/>
          <p:nvPr/>
        </p:nvSpPr>
        <p:spPr>
          <a:xfrm>
            <a:off x="9175608" y="1973559"/>
            <a:ext cx="211755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коэффициенты детализации горизонтальные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F1CD9E-3C1C-430A-811E-470D846389A5}"/>
              </a:ext>
            </a:extLst>
          </p:cNvPr>
          <p:cNvSpPr txBox="1"/>
          <p:nvPr/>
        </p:nvSpPr>
        <p:spPr>
          <a:xfrm>
            <a:off x="6031831" y="5188584"/>
            <a:ext cx="211755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коэффициенты детализации вертикальные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7533B9-3B03-4C3A-9D0E-9F8B81B2D263}"/>
              </a:ext>
            </a:extLst>
          </p:cNvPr>
          <p:cNvSpPr txBox="1"/>
          <p:nvPr/>
        </p:nvSpPr>
        <p:spPr>
          <a:xfrm>
            <a:off x="9985735" y="5171324"/>
            <a:ext cx="211755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коэффициенты детализации диагональные</a:t>
            </a:r>
          </a:p>
        </p:txBody>
      </p:sp>
    </p:spTree>
    <p:extLst>
      <p:ext uri="{BB962C8B-B14F-4D97-AF65-F5344CB8AC3E}">
        <p14:creationId xmlns:p14="http://schemas.microsoft.com/office/powerpoint/2010/main" val="3265491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385628"/>
              </p:ext>
            </p:extLst>
          </p:nvPr>
        </p:nvGraphicFramePr>
        <p:xfrm>
          <a:off x="4538246" y="3898840"/>
          <a:ext cx="3005017" cy="28092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75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25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3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LL3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HL3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HL2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HL1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LH3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HH3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52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LH2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HH2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5047">
                <a:tc gridSpan="3"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LH1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HH1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Таблица 3"/>
          <p:cNvGraphicFramePr>
            <a:graphicFrameLocks noGrp="1"/>
          </p:cNvGraphicFramePr>
          <p:nvPr>
            <p:extLst/>
          </p:nvPr>
        </p:nvGraphicFramePr>
        <p:xfrm>
          <a:off x="4491612" y="566054"/>
          <a:ext cx="3055818" cy="280126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763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7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460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LL2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HL2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HL1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51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LH2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HH2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1101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LH1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HH1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812547"/>
              </p:ext>
            </p:extLst>
          </p:nvPr>
        </p:nvGraphicFramePr>
        <p:xfrm>
          <a:off x="722365" y="562082"/>
          <a:ext cx="3055258" cy="280126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527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7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0159">
                <a:tc>
                  <a:txBody>
                    <a:bodyPr/>
                    <a:lstStyle/>
                    <a:p>
                      <a:pPr marL="0" marR="0" indent="0" algn="ctr" defTabSz="914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HL1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HL1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1101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LH1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HH1</a:t>
                      </a:r>
                      <a:endParaRPr lang="ru-RU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8" name="Прямая со стрелкой 7"/>
          <p:cNvCxnSpPr/>
          <p:nvPr/>
        </p:nvCxnSpPr>
        <p:spPr>
          <a:xfrm>
            <a:off x="3860800" y="1988457"/>
            <a:ext cx="464457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6008913" y="3389086"/>
            <a:ext cx="0" cy="35560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30114" y="2327257"/>
            <a:ext cx="42799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660658"/>
                </a:solidFill>
              </a:rPr>
              <a:t>Вейвлет-разложение Хаара до 3 уровня</a:t>
            </a:r>
          </a:p>
        </p:txBody>
      </p:sp>
    </p:spTree>
    <p:extLst>
      <p:ext uri="{BB962C8B-B14F-4D97-AF65-F5344CB8AC3E}">
        <p14:creationId xmlns:p14="http://schemas.microsoft.com/office/powerpoint/2010/main" val="41751618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1046</TotalTime>
  <Words>652</Words>
  <Application>Microsoft Office PowerPoint</Application>
  <PresentationFormat>Widescreen</PresentationFormat>
  <Paragraphs>192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Cambria Math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Confirmit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Исследование методов внедрения цифровых водяных знаков на основе вейвлет-преобразований</dc:title>
  <dc:creator>Anna Sharuntsova.EXT</dc:creator>
  <cp:lastModifiedBy>Anna Sharuntsova</cp:lastModifiedBy>
  <cp:revision>53</cp:revision>
  <dcterms:created xsi:type="dcterms:W3CDTF">2019-12-08T15:41:45Z</dcterms:created>
  <dcterms:modified xsi:type="dcterms:W3CDTF">2020-01-20T23:50:07Z</dcterms:modified>
</cp:coreProperties>
</file>